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9"/>
  </p:notesMasterIdLst>
  <p:handoutMasterIdLst>
    <p:handoutMasterId r:id="rId90"/>
  </p:handoutMasterIdLst>
  <p:sldIdLst>
    <p:sldId id="256" r:id="rId2"/>
    <p:sldId id="563" r:id="rId3"/>
    <p:sldId id="547" r:id="rId4"/>
    <p:sldId id="564" r:id="rId5"/>
    <p:sldId id="262" r:id="rId6"/>
    <p:sldId id="565" r:id="rId7"/>
    <p:sldId id="264" r:id="rId8"/>
    <p:sldId id="265" r:id="rId9"/>
    <p:sldId id="266" r:id="rId10"/>
    <p:sldId id="267" r:id="rId11"/>
    <p:sldId id="280" r:id="rId12"/>
    <p:sldId id="281" r:id="rId13"/>
    <p:sldId id="282" r:id="rId14"/>
    <p:sldId id="283" r:id="rId15"/>
    <p:sldId id="284" r:id="rId16"/>
    <p:sldId id="566" r:id="rId17"/>
    <p:sldId id="286" r:id="rId18"/>
    <p:sldId id="287" r:id="rId19"/>
    <p:sldId id="288" r:id="rId20"/>
    <p:sldId id="289" r:id="rId21"/>
    <p:sldId id="290" r:id="rId22"/>
    <p:sldId id="567" r:id="rId23"/>
    <p:sldId id="293" r:id="rId24"/>
    <p:sldId id="568" r:id="rId25"/>
    <p:sldId id="917" r:id="rId26"/>
    <p:sldId id="296" r:id="rId27"/>
    <p:sldId id="918" r:id="rId28"/>
    <p:sldId id="301" r:id="rId29"/>
    <p:sldId id="919" r:id="rId30"/>
    <p:sldId id="303" r:id="rId31"/>
    <p:sldId id="920" r:id="rId32"/>
    <p:sldId id="921" r:id="rId33"/>
    <p:sldId id="922" r:id="rId34"/>
    <p:sldId id="923" r:id="rId35"/>
    <p:sldId id="308" r:id="rId36"/>
    <p:sldId id="309" r:id="rId37"/>
    <p:sldId id="924" r:id="rId38"/>
    <p:sldId id="543" r:id="rId39"/>
    <p:sldId id="925" r:id="rId40"/>
    <p:sldId id="926" r:id="rId41"/>
    <p:sldId id="544" r:id="rId42"/>
    <p:sldId id="927" r:id="rId43"/>
    <p:sldId id="320" r:id="rId44"/>
    <p:sldId id="928" r:id="rId45"/>
    <p:sldId id="929" r:id="rId46"/>
    <p:sldId id="930" r:id="rId47"/>
    <p:sldId id="332" r:id="rId48"/>
    <p:sldId id="931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47" r:id="rId61"/>
    <p:sldId id="353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9" r:id="rId76"/>
    <p:sldId id="299" r:id="rId77"/>
    <p:sldId id="371" r:id="rId78"/>
    <p:sldId id="374" r:id="rId79"/>
    <p:sldId id="380" r:id="rId80"/>
    <p:sldId id="311" r:id="rId81"/>
    <p:sldId id="313" r:id="rId82"/>
    <p:sldId id="315" r:id="rId83"/>
    <p:sldId id="387" r:id="rId84"/>
    <p:sldId id="319" r:id="rId85"/>
    <p:sldId id="321" r:id="rId86"/>
    <p:sldId id="393" r:id="rId87"/>
    <p:sldId id="562" r:id="rId8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286"/>
  </p:normalViewPr>
  <p:slideViewPr>
    <p:cSldViewPr snapToGrid="0" snapToObjects="1">
      <p:cViewPr varScale="1">
        <p:scale>
          <a:sx n="161" d="100"/>
          <a:sy n="161" d="100"/>
        </p:scale>
        <p:origin x="776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437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78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008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542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574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852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396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431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442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5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075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790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09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04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541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624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954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19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737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814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6581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324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997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3584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3658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294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433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51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0394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77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048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7163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2452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3502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0247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03911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9971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5503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03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1782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7933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8281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0314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2576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99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893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95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600" dirty="0" err="1"/>
              <a:t>Loss</a:t>
            </a:r>
            <a:r>
              <a:rPr lang="ro-RO" sz="3600" dirty="0"/>
              <a:t> </a:t>
            </a:r>
            <a:r>
              <a:rPr lang="ro-RO" sz="3600" dirty="0" err="1"/>
              <a:t>Functions</a:t>
            </a:r>
            <a:r>
              <a:rPr lang="ro-RO" sz="3600" dirty="0"/>
              <a:t> </a:t>
            </a:r>
            <a:r>
              <a:rPr lang="ro-RO" sz="3600" dirty="0" err="1"/>
              <a:t>and</a:t>
            </a:r>
            <a:r>
              <a:rPr lang="ro-RO" sz="3600" dirty="0"/>
              <a:t> </a:t>
            </a:r>
            <a:r>
              <a:rPr lang="ro-RO" sz="3600" dirty="0" err="1"/>
              <a:t>Optimization</a:t>
            </a:r>
            <a:r>
              <a:rPr lang="ro-RO" sz="3600" dirty="0"/>
              <a:t>.
Gradient </a:t>
            </a:r>
            <a:r>
              <a:rPr lang="ro-RO" sz="3600" dirty="0" err="1"/>
              <a:t>Descent</a:t>
            </a:r>
            <a:r>
              <a:rPr lang="ro-RO" sz="3600" dirty="0"/>
              <a:t> </a:t>
            </a:r>
            <a:r>
              <a:rPr lang="ro-RO" sz="3600" dirty="0" err="1"/>
              <a:t>Algorithm</a:t>
            </a:r>
            <a:r>
              <a:rPr lang="ro-RO" sz="3600" dirty="0"/>
              <a:t>.
</a:t>
            </a: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1936848-D958-FB48-98DA-D19DC6FD981D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Shape 283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Shape 301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2" name="Shape 302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2.9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Shape 308"/>
              <p:cNvSpPr txBox="1"/>
              <p:nvPr/>
            </p:nvSpPr>
            <p:spPr>
              <a:xfrm>
                <a:off x="5921425" y="640150"/>
                <a:ext cx="3128100" cy="4194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the full training loss is the mean over all examples in the training data:</a:t>
                </a:r>
              </a:p>
            </p:txBody>
          </p:sp>
        </mc:Choice>
        <mc:Fallback xmlns="">
          <p:sp>
            <p:nvSpPr>
              <p:cNvPr id="308" name="Shape 3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4194243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3" name="Shape 3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0424" y="2704219"/>
            <a:ext cx="2861791" cy="3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5844077" y="4092158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L = (2.9 + 0 + 10.9)/3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   =</a:t>
            </a:r>
            <a:r>
              <a:rPr lang="en" sz="2200" b="1" dirty="0">
                <a:solidFill>
                  <a:srgbClr val="0000FF"/>
                </a:solidFill>
              </a:rPr>
              <a:t> 4.6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1282" y="3635675"/>
            <a:ext cx="1580102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69">
            <a:extLst>
              <a:ext uri="{FF2B5EF4-FFF2-40B4-BE49-F238E27FC236}">
                <a16:creationId xmlns:a16="http://schemas.microsoft.com/office/drawing/2014/main" id="{AFAC9449-F7AF-5840-AD8C-CE0D1774BCA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10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</p:spTree>
    <p:extLst>
      <p:ext uri="{BB962C8B-B14F-4D97-AF65-F5344CB8AC3E}">
        <p14:creationId xmlns:p14="http://schemas.microsoft.com/office/powerpoint/2010/main" val="395530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09043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scores = unnormalized log probabilities of the classes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26" name="Shape 626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272946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42" name="Shape 6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43" name="Shape 643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45" name="Shape 645"/>
          <p:cNvSpPr/>
          <p:nvPr/>
        </p:nvSpPr>
        <p:spPr>
          <a:xfrm>
            <a:off x="5023098" y="1404875"/>
            <a:ext cx="713700" cy="777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3478370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546" y="2829600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62" name="Shape 6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63" name="Shape 663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178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Shape 67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546" y="2829600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 summary: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36825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6444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693" name="Shape 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00" name="Shape 7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60067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8" name="Shape 708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18" name="Shape 718"/>
          <p:cNvCxnSpPr>
            <a:stCxn id="706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9" name="Shape 719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0" name="Shape 720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43840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1" name="Shape 73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39" name="Shape 7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41" name="Shape 741"/>
          <p:cNvCxnSpPr>
            <a:stCxn id="729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2" name="Shape 742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3" name="Shape 743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747" name="Shape 747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8" name="Shape 748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750" name="Shape 750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0.13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2059245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Challenges in Visual Recognition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5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Camera pose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3017775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Illumination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460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Deformation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858250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Occlusion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805950" y="27201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Background clutter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447950" y="26779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Intra-class variation</a:t>
            </a:r>
          </a:p>
        </p:txBody>
      </p:sp>
    </p:spTree>
    <p:extLst>
      <p:ext uri="{BB962C8B-B14F-4D97-AF65-F5344CB8AC3E}">
        <p14:creationId xmlns:p14="http://schemas.microsoft.com/office/powerpoint/2010/main" val="3074268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69" name="Shape 7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71" name="Shape 771"/>
          <p:cNvCxnSpPr>
            <a:stCxn id="759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2" name="Shape 772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777" name="Shape 777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8" name="Shape 778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780" name="Shape 780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785" name="Shape 785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6" name="Shape 786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L</a:t>
            </a:r>
            <a:r>
              <a:rPr lang="en" sz="2000" baseline="-25000">
                <a:solidFill>
                  <a:srgbClr val="9900FF"/>
                </a:solidFill>
              </a:rPr>
              <a:t>i</a:t>
            </a:r>
            <a:r>
              <a:rPr lang="en" sz="2000">
                <a:solidFill>
                  <a:srgbClr val="9900FF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      = </a:t>
            </a:r>
            <a:r>
              <a:rPr lang="en" sz="2000" b="1">
                <a:solidFill>
                  <a:srgbClr val="9900FF"/>
                </a:solidFill>
              </a:rPr>
              <a:t>0.89</a:t>
            </a:r>
          </a:p>
        </p:txBody>
      </p:sp>
    </p:spTree>
    <p:extLst>
      <p:ext uri="{BB962C8B-B14F-4D97-AF65-F5344CB8AC3E}">
        <p14:creationId xmlns:p14="http://schemas.microsoft.com/office/powerpoint/2010/main" val="380840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84825" y="90925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L</a:t>
            </a:r>
            <a:r>
              <a:rPr lang="en" sz="2000" baseline="-25000">
                <a:solidFill>
                  <a:srgbClr val="9900FF"/>
                </a:solidFill>
              </a:rPr>
              <a:t>i</a:t>
            </a:r>
            <a:r>
              <a:rPr lang="en" sz="2000">
                <a:solidFill>
                  <a:srgbClr val="9900FF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      = </a:t>
            </a:r>
            <a:r>
              <a:rPr lang="en" sz="2000" b="1">
                <a:solidFill>
                  <a:srgbClr val="9900FF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41959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Q: What is the min/max possible loss L</a:t>
            </a:r>
            <a:r>
              <a:rPr lang="en" sz="2200" baseline="-25000">
                <a:solidFill>
                  <a:srgbClr val="0000FF"/>
                </a:solidFill>
              </a:rPr>
              <a:t>i</a:t>
            </a:r>
            <a:r>
              <a:rPr lang="en" sz="220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14083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345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925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50" y="2079850"/>
            <a:ext cx="36627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assume scores: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and 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251" y="4036943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Q: Suppose we take a datapoint and we add some small perturbations (changing its score slightly). What happens to the loss in both cases?</a:t>
            </a:r>
          </a:p>
        </p:txBody>
      </p:sp>
    </p:spTree>
    <p:extLst>
      <p:ext uri="{BB962C8B-B14F-4D97-AF65-F5344CB8AC3E}">
        <p14:creationId xmlns:p14="http://schemas.microsoft.com/office/powerpoint/2010/main" val="1558912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405517" y="205015"/>
            <a:ext cx="829321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Binary 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90831" y="1367624"/>
                <a:ext cx="4452731" cy="3045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Binary cross-entropy (logistic) loss:</a:t>
                </a: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spc="-1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 is the ground-truth binary label (0 or 1) of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,</a:t>
                </a: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 is the prediction for the same sample</a:t>
                </a:r>
                <a:endParaRPr lang="en-US" sz="18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1" y="1367624"/>
                <a:ext cx="4452731" cy="3045350"/>
              </a:xfrm>
              <a:prstGeom prst="rect">
                <a:avLst/>
              </a:prstGeom>
              <a:blipFill>
                <a:blip r:embed="rId2"/>
                <a:stretch>
                  <a:fillRect l="-1420" t="-2929" r="-1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14image1156716112">
            <a:extLst>
              <a:ext uri="{FF2B5EF4-FFF2-40B4-BE49-F238E27FC236}">
                <a16:creationId xmlns:a16="http://schemas.microsoft.com/office/drawing/2014/main" id="{7EC04FAE-7DCC-7B41-BDE7-BD844892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440" y="1160870"/>
            <a:ext cx="4341560" cy="325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551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91218" y="1788074"/>
            <a:ext cx="6961564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Until now: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some dataset of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score function: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loss function</a:t>
            </a:r>
            <a:r>
              <a:rPr lang="en" sz="2000"/>
              <a:t>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123852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5973042" y="103043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3" y="2791125"/>
            <a:ext cx="3680524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7" y="3760275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Full loss</a:t>
            </a:r>
          </a:p>
        </p:txBody>
      </p:sp>
    </p:spTree>
    <p:extLst>
      <p:ext uri="{BB962C8B-B14F-4D97-AF65-F5344CB8AC3E}">
        <p14:creationId xmlns:p14="http://schemas.microsoft.com/office/powerpoint/2010/main" val="3896446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/>
              <a:t>Gradient </a:t>
            </a:r>
            <a:r>
              <a:rPr lang="en-US" sz="2400" dirty="0"/>
              <a:t>Descent Algorithm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/>
        </p:nvSpPr>
        <p:spPr>
          <a:xfrm>
            <a:off x="309975" y="99450"/>
            <a:ext cx="82625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/>
              <a:t>Gradient Descent Algorithm</a:t>
            </a:r>
            <a:endParaRPr lang="en" sz="2400" b="1" dirty="0"/>
          </a:p>
        </p:txBody>
      </p:sp>
      <p:sp>
        <p:nvSpPr>
          <p:cNvPr id="943" name="Shape 943"/>
          <p:cNvSpPr txBox="1"/>
          <p:nvPr/>
        </p:nvSpPr>
        <p:spPr>
          <a:xfrm>
            <a:off x="474625" y="852400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In 1-dimension, the derivative of a function: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309975" y="3632400"/>
            <a:ext cx="8775899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In multiple dimensions, the </a:t>
            </a:r>
            <a:r>
              <a:rPr lang="en" sz="2000" b="1" dirty="0"/>
              <a:t>gradient </a:t>
            </a:r>
            <a:r>
              <a:rPr lang="en" sz="2000" dirty="0"/>
              <a:t>is the vector of partial derivatives.</a:t>
            </a:r>
          </a:p>
        </p:txBody>
      </p:sp>
    </p:spTree>
    <p:extLst>
      <p:ext uri="{BB962C8B-B14F-4D97-AF65-F5344CB8AC3E}">
        <p14:creationId xmlns:p14="http://schemas.microsoft.com/office/powerpoint/2010/main" val="63031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/>
              <a:t>Inter-class similarity</a:t>
            </a:r>
            <a:endParaRPr lang="en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52" name="Shape 952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3" name="Shape 953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11829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(first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lang="en" sz="2400" b="1"/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63" name="Shape 963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</p:spTree>
    <p:extLst>
      <p:ext uri="{BB962C8B-B14F-4D97-AF65-F5344CB8AC3E}">
        <p14:creationId xmlns:p14="http://schemas.microsoft.com/office/powerpoint/2010/main" val="3940351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</a:t>
            </a:r>
            <a:r>
              <a:rPr lang="en" sz="2400" b="1">
                <a:solidFill>
                  <a:srgbClr val="38761D"/>
                </a:solidFill>
              </a:rPr>
              <a:t>-2.5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(first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lang="en" sz="2400" b="1"/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78" name="Shape 978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79418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(second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43177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38761D"/>
                </a:solidFill>
              </a:rPr>
              <a:t>0.6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(second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  <p:extLst>
      <p:ext uri="{BB962C8B-B14F-4D97-AF65-F5344CB8AC3E}">
        <p14:creationId xmlns:p14="http://schemas.microsoft.com/office/powerpoint/2010/main" val="420387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0" name="Shape 101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(third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2" name="Shape 1012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030181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38761D"/>
                </a:solidFill>
              </a:rPr>
              <a:t>0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0" name="Shape 102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1" name="Shape 1021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(third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2" name="Shape 1022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3" name="Shape 1023"/>
          <p:cNvSpPr/>
          <p:nvPr/>
        </p:nvSpPr>
        <p:spPr>
          <a:xfrm>
            <a:off x="5678650" y="24718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2338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25" name="Shape 1025"/>
          <p:cNvSpPr txBox="1"/>
          <p:nvPr/>
        </p:nvSpPr>
        <p:spPr>
          <a:xfrm>
            <a:off x="5678650" y="24602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</a:t>
            </a:r>
          </a:p>
        </p:txBody>
      </p:sp>
      <p:cxnSp>
        <p:nvCxnSpPr>
          <p:cNvPr id="1026" name="Shape 1026"/>
          <p:cNvCxnSpPr>
            <a:stCxn id="1025" idx="0"/>
          </p:cNvCxnSpPr>
          <p:nvPr/>
        </p:nvCxnSpPr>
        <p:spPr>
          <a:xfrm rot="10800000">
            <a:off x="6966100" y="1872800"/>
            <a:ext cx="409800" cy="5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48132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b="1" dirty="0"/>
              <a:t>1) </a:t>
            </a:r>
            <a:r>
              <a:rPr lang="en-US" sz="2400" b="1" dirty="0"/>
              <a:t>Numerical approach</a:t>
            </a:r>
            <a:endParaRPr lang="en" sz="2400" b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-US" sz="2400" dirty="0"/>
              <a:t>We choose a small positive </a:t>
            </a:r>
            <a:r>
              <a:rPr lang="en" sz="2400" dirty="0"/>
              <a:t>h </a:t>
            </a:r>
            <a:r>
              <a:rPr lang="en-US" sz="2400" dirty="0"/>
              <a:t>and apply the</a:t>
            </a:r>
            <a:r>
              <a:rPr lang="en" sz="2400" dirty="0"/>
              <a:t>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We obtain an approximate value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Very slow to compute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b="1" dirty="0"/>
              <a:t>2) </a:t>
            </a:r>
            <a:r>
              <a:rPr lang="en-US" sz="2400" b="1" dirty="0"/>
              <a:t>Analytic approach</a:t>
            </a:r>
          </a:p>
          <a:p>
            <a:pPr marL="76200">
              <a:buSzPct val="100000"/>
            </a:pPr>
            <a:r>
              <a:rPr lang="en-US" sz="2400" dirty="0"/>
              <a:t>We use calculus to determine the gradient’s formula as a function of X and W</a:t>
            </a: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Gradient Evaluation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4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Numerical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Method</a:t>
            </a: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 err="1">
                <a:latin typeface="Courier"/>
                <a:cs typeface="Courier"/>
              </a:rPr>
              <a:t>gradient</a:t>
            </a:r>
            <a:r>
              <a:rPr lang="mr-IN" sz="2400" dirty="0">
                <a:latin typeface="Courier"/>
                <a:cs typeface="Courier"/>
              </a:rPr>
              <a:t> = (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r>
              <a:rPr lang="mr-IN" sz="2400" dirty="0">
                <a:latin typeface="Courier"/>
                <a:cs typeface="Courier"/>
              </a:rPr>
              <a:t>) -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" sz="2400" dirty="0" err="1">
                <a:solidFill>
                  <a:srgbClr val="008000"/>
                </a:solidFill>
                <a:latin typeface="Courier"/>
                <a:cs typeface="Courier"/>
              </a:rPr>
              <a:t>Analy</a:t>
            </a: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" sz="2400" dirty="0" err="1">
                <a:solidFill>
                  <a:srgbClr val="008000"/>
                </a:solidFill>
                <a:latin typeface="Courier"/>
                <a:cs typeface="Courier"/>
              </a:rPr>
              <a:t>thic</a:t>
            </a: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Method</a:t>
            </a: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Evaluation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5" y="1042800"/>
            <a:ext cx="2812500" cy="309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0000FF"/>
                </a:solidFill>
              </a:rPr>
              <a:t>dW</a:t>
            </a:r>
            <a:r>
              <a:rPr lang="en" sz="2400" dirty="0">
                <a:solidFill>
                  <a:srgbClr val="0000FF"/>
                </a:solidFill>
              </a:rPr>
              <a:t>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(some function of x and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7882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/>
              <a:t>Linear classifier for the multi-class problem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0" y="718837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427925" y="1751400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array of numbers 0...1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(3072 numbers total)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283525" y="2027500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375725" y="1404650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793425" y="1045150"/>
            <a:ext cx="12702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image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949025" y="1045150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188800" y="1199050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</a:t>
            </a:r>
            <a:r>
              <a:rPr lang="en" sz="1800" dirty="0"/>
              <a:t> numbers, indicating class scores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25" y="2821100"/>
            <a:ext cx="4651225" cy="172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456" y="1964390"/>
            <a:ext cx="3158748" cy="231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4505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099"/>
            <a:ext cx="8189699" cy="4162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 summary: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Numerical gradient: approximate, slow, easy to write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Analytic gradient: exact, fast, error-prone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400" u="sng" dirty="0"/>
              <a:t>In practice:</a:t>
            </a:r>
            <a:r>
              <a:rPr lang="en" sz="2400" dirty="0"/>
              <a:t> Always use analytic gradient, but check implementation with numerical gradient. This is called a </a:t>
            </a:r>
            <a:r>
              <a:rPr lang="en" sz="2400" b="1" dirty="0"/>
              <a:t>gradient checking.</a:t>
            </a:r>
          </a:p>
        </p:txBody>
      </p:sp>
    </p:spTree>
    <p:extLst>
      <p:ext uri="{BB962C8B-B14F-4D97-AF65-F5344CB8AC3E}">
        <p14:creationId xmlns:p14="http://schemas.microsoft.com/office/powerpoint/2010/main" val="210473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>
                <a:latin typeface="Courier"/>
                <a:cs typeface="Courier"/>
              </a:rPr>
              <a:t> GD(W0, X, goal, </a:t>
            </a:r>
            <a:r>
              <a:rPr lang="en" sz="2200" err="1">
                <a:latin typeface="Courier"/>
                <a:cs typeface="Courier"/>
              </a:rPr>
              <a:t>learningRate</a:t>
            </a:r>
            <a:r>
              <a:rPr lang="en" sz="220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gradient = </a:t>
            </a:r>
            <a:r>
              <a:rPr lang="en" sz="2200" err="1">
                <a:latin typeface="Courier"/>
                <a:cs typeface="Courier"/>
              </a:rPr>
              <a:t>eval_gradient</a:t>
            </a:r>
            <a:r>
              <a:rPr lang="en" sz="220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W = W </a:t>
            </a:r>
            <a:r>
              <a:rPr lang="mr-IN" sz="2200">
                <a:latin typeface="Courier"/>
                <a:cs typeface="Courier"/>
              </a:rPr>
              <a:t>–</a:t>
            </a:r>
            <a:r>
              <a:rPr lang="en" sz="220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sum(abs(W -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02663" y="2980224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current W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702998"/>
            <a:ext cx="620799" cy="55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425149" y="340500"/>
            <a:ext cx="607350" cy="5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7745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Mini-batch Gradient Descent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79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Also known as </a:t>
            </a:r>
            <a:r>
              <a:rPr lang="en-US" sz="1800" b="1" dirty="0"/>
              <a:t>Stochastic Gradient Descent (SGD)</a:t>
            </a:r>
          </a:p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O</a:t>
            </a:r>
            <a:r>
              <a:rPr lang="en" sz="1800" dirty="0" err="1"/>
              <a:t>nly</a:t>
            </a:r>
            <a:r>
              <a:rPr lang="en" sz="1800" dirty="0"/>
              <a:t> use a small portion of the training set to compute the gradient</a:t>
            </a:r>
            <a:r>
              <a:rPr lang="en-US" sz="1800" dirty="0"/>
              <a:t>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 = </a:t>
            </a:r>
            <a:r>
              <a:rPr lang="en" sz="1800" dirty="0" err="1">
                <a:latin typeface="Courier"/>
                <a:cs typeface="Courier"/>
              </a:rPr>
              <a:t>select_random_subsample</a:t>
            </a:r>
            <a:r>
              <a:rPr lang="en" sz="1800" dirty="0">
                <a:latin typeface="Courier"/>
                <a:cs typeface="Courier"/>
              </a:rPr>
              <a:t>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</a:t>
            </a:r>
            <a:r>
              <a:rPr lang="en" sz="1800" dirty="0" err="1">
                <a:latin typeface="Courier"/>
                <a:cs typeface="Courier"/>
              </a:rPr>
              <a:t>eval_gradient</a:t>
            </a:r>
            <a:r>
              <a:rPr lang="en" sz="1800" dirty="0">
                <a:latin typeface="Courier"/>
                <a:cs typeface="Courier"/>
              </a:rPr>
              <a:t>(@loss, 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1800" dirty="0"/>
              <a:t>Common mini-batch sizes are 32/64/128 examples</a:t>
            </a:r>
          </a:p>
          <a:p>
            <a:pPr lvl="0"/>
            <a:r>
              <a:rPr lang="en" sz="1800" dirty="0"/>
              <a:t>e.g. </a:t>
            </a:r>
            <a:r>
              <a:rPr lang="en" sz="1800" dirty="0" err="1"/>
              <a:t>Krizhevsky’s</a:t>
            </a:r>
            <a:r>
              <a:rPr lang="en" sz="1800" dirty="0"/>
              <a:t> ILSVRC </a:t>
            </a:r>
            <a:r>
              <a:rPr lang="en" sz="1800" dirty="0" err="1"/>
              <a:t>ConvNet</a:t>
            </a:r>
            <a:r>
              <a:rPr lang="en" sz="1800" dirty="0"/>
              <a:t> used 256 examples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97" y="810275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Example of optimization progress while training a neural network with SGD.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(Loss over mini-batches goes down over time)</a:t>
            </a:r>
          </a:p>
        </p:txBody>
      </p:sp>
    </p:spTree>
    <p:extLst>
      <p:ext uri="{BB962C8B-B14F-4D97-AF65-F5344CB8AC3E}">
        <p14:creationId xmlns:p14="http://schemas.microsoft.com/office/powerpoint/2010/main" val="3122205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593774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63" y="803974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627662" y="257877"/>
            <a:ext cx="4852499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effects of step size (or “learning rate”)</a:t>
            </a:r>
          </a:p>
        </p:txBody>
      </p:sp>
    </p:spTree>
    <p:extLst>
      <p:ext uri="{BB962C8B-B14F-4D97-AF65-F5344CB8AC3E}">
        <p14:creationId xmlns:p14="http://schemas.microsoft.com/office/powerpoint/2010/main" val="2236092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215258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678308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787071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377371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754521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2006121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932171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377371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372271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809721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3169246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634333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743096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285896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663046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958546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611346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2554346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495946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4517521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865796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1135">
            <a:extLst>
              <a:ext uri="{FF2B5EF4-FFF2-40B4-BE49-F238E27FC236}">
                <a16:creationId xmlns:a16="http://schemas.microsoft.com/office/drawing/2014/main" id="{4A61E962-AE0F-3041-BEB8-C5B2A8465081}"/>
              </a:ext>
            </a:extLst>
          </p:cNvPr>
          <p:cNvSpPr txBox="1"/>
          <p:nvPr/>
        </p:nvSpPr>
        <p:spPr>
          <a:xfrm>
            <a:off x="63610" y="20422"/>
            <a:ext cx="9008828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feature extract to end-to-end learning</a:t>
            </a:r>
          </a:p>
        </p:txBody>
      </p:sp>
    </p:spTree>
    <p:extLst>
      <p:ext uri="{BB962C8B-B14F-4D97-AF65-F5344CB8AC3E}">
        <p14:creationId xmlns:p14="http://schemas.microsoft.com/office/powerpoint/2010/main" val="275855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Convolutional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(AlexNet)</a:t>
            </a:r>
          </a:p>
        </p:txBody>
      </p:sp>
      <p:cxnSp>
        <p:nvCxnSpPr>
          <p:cNvPr id="110" name="Shape 110"/>
          <p:cNvCxnSpPr>
            <a:cxnSpLocks/>
          </p:cNvCxnSpPr>
          <p:nvPr/>
        </p:nvCxnSpPr>
        <p:spPr>
          <a:xfrm flipV="1">
            <a:off x="1875075" y="135674"/>
            <a:ext cx="3510774" cy="16300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390148" y="1619748"/>
            <a:ext cx="2377799" cy="478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input image</a:t>
            </a:r>
          </a:p>
        </p:txBody>
      </p:sp>
      <p:cxnSp>
        <p:nvCxnSpPr>
          <p:cNvPr id="112" name="Shape 112"/>
          <p:cNvCxnSpPr>
            <a:cxnSpLocks/>
          </p:cNvCxnSpPr>
          <p:nvPr/>
        </p:nvCxnSpPr>
        <p:spPr>
          <a:xfrm>
            <a:off x="1936152" y="3635926"/>
            <a:ext cx="3619922" cy="762338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1220000" y="3286475"/>
            <a:ext cx="852950" cy="54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loss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11">
            <a:extLst>
              <a:ext uri="{FF2B5EF4-FFF2-40B4-BE49-F238E27FC236}">
                <a16:creationId xmlns:a16="http://schemas.microsoft.com/office/drawing/2014/main" id="{A93D7838-F1F6-6346-BA6A-269199F7FCB0}"/>
              </a:ext>
            </a:extLst>
          </p:cNvPr>
          <p:cNvSpPr txBox="1"/>
          <p:nvPr/>
        </p:nvSpPr>
        <p:spPr>
          <a:xfrm>
            <a:off x="601063" y="2478819"/>
            <a:ext cx="1383185" cy="566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754238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023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Want: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032552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1998275" y="542593"/>
            <a:ext cx="235426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err="1">
                <a:solidFill>
                  <a:srgbClr val="38761D"/>
                </a:solidFill>
              </a:rPr>
              <a:t>axctivations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Gradient propagation using chain rule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Shape 175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5" name="Shape 195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Shape 196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96" name="Shape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Shape 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2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03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2.9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Losses:</a:t>
            </a:r>
          </a:p>
        </p:txBody>
      </p:sp>
      <p:pic>
        <p:nvPicPr>
          <p:cNvPr id="32" name="Shape 169">
            <a:extLst>
              <a:ext uri="{FF2B5EF4-FFF2-40B4-BE49-F238E27FC236}">
                <a16:creationId xmlns:a16="http://schemas.microsoft.com/office/drawing/2014/main" id="{C2F91BD7-EB91-D541-965D-6E7E461AFFD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901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[local gradient] x [computed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(both inputs)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[local gradient] x [computed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sigmoid function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4572000" y="3066600"/>
            <a:ext cx="2562848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dirty="0">
                <a:solidFill>
                  <a:srgbClr val="0000FF"/>
                </a:solidFill>
              </a:rPr>
              <a:t>sigmoid gate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2806775" y="247125"/>
            <a:ext cx="38307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Patterns in backward prop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50" y="1052675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104022" y="1787458"/>
            <a:ext cx="3557100" cy="2185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add</a:t>
            </a:r>
            <a:r>
              <a:rPr lang="en" sz="1800" dirty="0"/>
              <a:t> gate: gradient distributor</a:t>
            </a: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max</a:t>
            </a:r>
            <a:r>
              <a:rPr lang="en" sz="1800" dirty="0"/>
              <a:t> gate: gradient router</a:t>
            </a:r>
          </a:p>
          <a:p>
            <a:pPr lvl="0" rtl="0">
              <a:spcBef>
                <a:spcPts val="0"/>
              </a:spcBef>
              <a:buNone/>
            </a:pPr>
            <a:endParaRPr lang="en-US" sz="1800" b="1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mul</a:t>
            </a:r>
            <a:r>
              <a:rPr lang="en" sz="1800" dirty="0"/>
              <a:t> gate: gradient… “switcher”?</a:t>
            </a:r>
          </a:p>
        </p:txBody>
      </p:sp>
    </p:spTree>
    <p:extLst>
      <p:ext uri="{BB962C8B-B14F-4D97-AF65-F5344CB8AC3E}">
        <p14:creationId xmlns:p14="http://schemas.microsoft.com/office/powerpoint/2010/main" val="27944988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/>
              <a:t>Gradients add at branches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>
            <a:cxnSpLocks/>
          </p:cNvCxnSpPr>
          <p:nvPr/>
        </p:nvCxnSpPr>
        <p:spPr>
          <a:xfrm flipV="1">
            <a:off x="6168725" y="860391"/>
            <a:ext cx="1197775" cy="603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>
            <a:cxnSpLocks/>
          </p:cNvCxnSpPr>
          <p:nvPr/>
        </p:nvCxnSpPr>
        <p:spPr>
          <a:xfrm>
            <a:off x="6161300" y="1798934"/>
            <a:ext cx="1205200" cy="5206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>
            <a:cxnSpLocks/>
          </p:cNvCxnSpPr>
          <p:nvPr/>
        </p:nvCxnSpPr>
        <p:spPr>
          <a:xfrm flipV="1">
            <a:off x="6183600" y="3041483"/>
            <a:ext cx="1182900" cy="555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cxnSpLocks/>
            <a:stCxn id="881" idx="5"/>
          </p:cNvCxnSpPr>
          <p:nvPr/>
        </p:nvCxnSpPr>
        <p:spPr>
          <a:xfrm>
            <a:off x="6087026" y="4105260"/>
            <a:ext cx="1279474" cy="56732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30587" y="39072"/>
            <a:ext cx="8652139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800" dirty="0"/>
              <a:t>F</a:t>
            </a:r>
            <a:r>
              <a:rPr lang="en" sz="2800" dirty="0" err="1"/>
              <a:t>orward</a:t>
            </a:r>
            <a:r>
              <a:rPr lang="en" sz="2800" dirty="0"/>
              <a:t>/backward</a:t>
            </a:r>
            <a:r>
              <a:rPr lang="en-US" sz="2800" dirty="0"/>
              <a:t> propagation for </a:t>
            </a:r>
            <a:r>
              <a:rPr lang="en-US" sz="2800" b="1" dirty="0" err="1"/>
              <a:t>mul</a:t>
            </a:r>
            <a:r>
              <a:rPr lang="en-US" sz="2800" dirty="0"/>
              <a:t> gate </a:t>
            </a:r>
            <a:r>
              <a:rPr lang="en" sz="2800" dirty="0"/>
              <a:t>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are scalars)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for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dL/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[0]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dL/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Gradienții pentru cod vectorial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619421"/>
            <a:ext cx="2833078" cy="124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This is now the </a:t>
            </a:r>
            <a:r>
              <a:rPr lang="en" sz="1800" b="1" dirty="0">
                <a:solidFill>
                  <a:srgbClr val="0000FF"/>
                </a:solidFill>
              </a:rPr>
              <a:t>Jacobian matrix</a:t>
            </a:r>
            <a:r>
              <a:rPr lang="en" sz="1800" dirty="0">
                <a:solidFill>
                  <a:srgbClr val="0000FF"/>
                </a:solidFill>
              </a:rPr>
              <a:t> (derivative of each element of z </a:t>
            </a:r>
            <a:r>
              <a:rPr lang="en" sz="1800" dirty="0" err="1">
                <a:solidFill>
                  <a:srgbClr val="0000FF"/>
                </a:solidFill>
              </a:rPr>
              <a:t>w.r.t.</a:t>
            </a:r>
            <a:r>
              <a:rPr lang="en" sz="1800" dirty="0">
                <a:solidFill>
                  <a:srgbClr val="0000FF"/>
                </a:solidFill>
              </a:rPr>
              <a:t> each element of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(x, y, z are now vectors)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0" name="Shape 230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Shape 231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31" name="Shape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6" name="Shape 2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7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  <p:sp>
        <p:nvSpPr>
          <p:cNvPr id="238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pic>
        <p:nvPicPr>
          <p:cNvPr id="33" name="Shape 169">
            <a:extLst>
              <a:ext uri="{FF2B5EF4-FFF2-40B4-BE49-F238E27FC236}">
                <a16:creationId xmlns:a16="http://schemas.microsoft.com/office/drawing/2014/main" id="{76C9219C-2BBC-3A4F-A67A-58E72C1597D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8638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what is the size of the Jacobian matrix?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437" y="106662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394850" y="78225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7167325" y="945700"/>
            <a:ext cx="18234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Jacobian matrix</a:t>
            </a:r>
          </a:p>
        </p:txBody>
      </p:sp>
    </p:spTree>
    <p:extLst>
      <p:ext uri="{BB962C8B-B14F-4D97-AF65-F5344CB8AC3E}">
        <p14:creationId xmlns:p14="http://schemas.microsoft.com/office/powerpoint/2010/main" val="34922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/>
              <a:t>(elementwise)</a:t>
            </a:r>
          </a:p>
        </p:txBody>
      </p:sp>
      <p:cxnSp>
        <p:nvCxnSpPr>
          <p:cNvPr id="1097" name="Shape 1097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8" name="Shape 1098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9" name="Shape 1099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0" name="Shape 1100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1" name="Shape 1101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2" name="Shape 1102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03" name="Shape 1103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vectors</a:t>
            </a:r>
          </a:p>
        </p:txBody>
      </p:sp>
      <p:cxnSp>
        <p:nvCxnSpPr>
          <p:cNvPr id="1104" name="Shape 1104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5" name="Shape 1105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6" name="Shape 1106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7" name="Shape 1107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8" name="Shape 1108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9" name="Shape 1109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0" name="Shape 1110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vectors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145175" y="1061475"/>
            <a:ext cx="2970300" cy="6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In practice we process an entire minibatch (e.g. 100) of examples at one time: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355525" y="3270800"/>
            <a:ext cx="2510100" cy="118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4" name="Shape 1114"/>
          <p:cNvSpPr txBox="1"/>
          <p:nvPr/>
        </p:nvSpPr>
        <p:spPr>
          <a:xfrm>
            <a:off x="5278950" y="3465112"/>
            <a:ext cx="3860999" cy="6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i.e. the Jacobian would technically be a [409,600 x 409,600] matrix</a:t>
            </a:r>
          </a:p>
        </p:txBody>
      </p:sp>
      <p:sp>
        <p:nvSpPr>
          <p:cNvPr id="1115" name="Shape 1115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</p:spTree>
    <p:extLst>
      <p:ext uri="{BB962C8B-B14F-4D97-AF65-F5344CB8AC3E}">
        <p14:creationId xmlns:p14="http://schemas.microsoft.com/office/powerpoint/2010/main" val="33753965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97700" y="281390"/>
            <a:ext cx="8148600" cy="4363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Summary so far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Neural nets will be very large: no hope of writing down gradient formula by hand for all parameters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Backpropagation</a:t>
            </a:r>
            <a:r>
              <a:rPr lang="en" sz="1800" dirty="0"/>
              <a:t> = recursive application of the chain rule along a computational graph to compute the gradients of all inputs / parameters / intermediates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Implementations maintain a graph structure, where the nodes implement the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 API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Forward</a:t>
            </a:r>
            <a:r>
              <a:rPr lang="en" sz="1800" dirty="0"/>
              <a:t>: compute result of an operation and save any intermediates needed for gradient computation in memory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apply the chain rule to compute the gradient of the loss function with respect to the inputs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7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50150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920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650150" y="22713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Now</a:t>
            </a:r>
            <a:r>
              <a:rPr lang="en" sz="2400" dirty="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or 3-layer Neural Network</a:t>
            </a:r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941" y="3570540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3602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T</a:t>
            </a:r>
            <a:r>
              <a:rPr lang="en" sz="2000" dirty="0"/>
              <a:t>raining a 2-layer Neural Network needs ~11 lines</a:t>
            </a:r>
            <a:r>
              <a:rPr lang="en-US" sz="2000" dirty="0"/>
              <a:t> </a:t>
            </a:r>
            <a:r>
              <a:rPr lang="en" sz="2000" dirty="0"/>
              <a:t>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>
                <a:latin typeface="Courier"/>
                <a:cs typeface="Courier"/>
              </a:rPr>
              <a:t>X = </a:t>
            </a:r>
            <a:r>
              <a:rPr lang="ro-RO" err="1">
                <a:latin typeface="Courier"/>
                <a:cs typeface="Courier"/>
              </a:rPr>
              <a:t>np.array</a:t>
            </a:r>
            <a:r>
              <a:rPr lang="ro-RO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[0,0,1</a:t>
            </a:r>
            <a:r>
              <a:rPr lang="ro-RO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0,1,1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1,0,1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1,1,1]</a:t>
            </a:r>
            <a:r>
              <a:rPr lang="en-US">
                <a:latin typeface="Courier"/>
                <a:cs typeface="Courier"/>
              </a:rPr>
              <a:t>])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Y = </a:t>
            </a:r>
            <a:r>
              <a:rPr lang="en-US" err="1">
                <a:latin typeface="Courier"/>
                <a:cs typeface="Courier"/>
              </a:rPr>
              <a:t>np.array</a:t>
            </a:r>
            <a:r>
              <a:rPr lang="en-US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0]</a:t>
            </a:r>
            <a:r>
              <a:rPr lang="en-US">
                <a:latin typeface="Courier"/>
                <a:cs typeface="Courier"/>
              </a:rPr>
              <a:t>]).T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W0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(3,4)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r>
              <a:rPr lang="mr-IN">
                <a:latin typeface="Courier"/>
                <a:cs typeface="Courier"/>
              </a:rPr>
              <a:t>W1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(4,1)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mr-IN" err="1">
                <a:latin typeface="Courier"/>
                <a:cs typeface="Courier"/>
              </a:rPr>
              <a:t>i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en-US">
                <a:latin typeface="Courier"/>
                <a:cs typeface="Courier"/>
              </a:rPr>
              <a:t>in range(</a:t>
            </a:r>
            <a:r>
              <a:rPr lang="mr-IN">
                <a:latin typeface="Courier"/>
                <a:cs typeface="Courier"/>
              </a:rPr>
              <a:t>5000</a:t>
            </a:r>
            <a:r>
              <a:rPr lang="en-US">
                <a:latin typeface="Courier"/>
                <a:cs typeface="Courier"/>
              </a:rPr>
              <a:t>):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l1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W0)))</a:t>
            </a:r>
          </a:p>
          <a:p>
            <a:pPr lvl="0"/>
            <a:r>
              <a:rPr lang="mr-IN">
                <a:latin typeface="Courier"/>
                <a:cs typeface="Courier"/>
              </a:rPr>
              <a:t>    l2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(l1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W1)))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delta_l1 =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(delta_l2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</a:t>
            </a:r>
            <a:r>
              <a:rPr lang="en-US">
                <a:latin typeface="Courier"/>
                <a:cs typeface="Courier"/>
              </a:rPr>
              <a:t>.T</a:t>
            </a:r>
            <a:r>
              <a:rPr lang="mr-IN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gradient descent</a:t>
            </a:r>
          </a:p>
          <a:p>
            <a:pPr lvl="0"/>
            <a:r>
              <a:rPr lang="mr-IN">
                <a:latin typeface="Courier"/>
                <a:cs typeface="Courier"/>
              </a:rPr>
              <a:t>    W1 = W1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l1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delta_l2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    W0 = W0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delta_l1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/>
              <a:t>The 2-layer neural network implemented in the previous slide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1,1</a:t>
            </a:r>
            <a:r>
              <a:rPr lang="en-US" sz="1600"/>
              <a:t>  w</a:t>
            </a:r>
            <a:r>
              <a:rPr lang="en-US" sz="1600" baseline="-25000"/>
              <a:t>1,2</a:t>
            </a:r>
            <a:r>
              <a:rPr lang="en-US" sz="1600"/>
              <a:t>  w</a:t>
            </a:r>
            <a:r>
              <a:rPr lang="en-US" sz="1600" baseline="-25000"/>
              <a:t>1,3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1,4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2,1</a:t>
            </a:r>
            <a:r>
              <a:rPr lang="en-US" sz="1600"/>
              <a:t>  w</a:t>
            </a:r>
            <a:r>
              <a:rPr lang="en-US" sz="1600" baseline="-25000"/>
              <a:t>2,2</a:t>
            </a:r>
            <a:r>
              <a:rPr lang="en-US" sz="1600"/>
              <a:t>  w</a:t>
            </a:r>
            <a:r>
              <a:rPr lang="en-US" sz="1600" baseline="-25000"/>
              <a:t>2,3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2,4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3,1</a:t>
            </a:r>
            <a:r>
              <a:rPr lang="en-US" sz="1600"/>
              <a:t>  w</a:t>
            </a:r>
            <a:r>
              <a:rPr lang="en-US" sz="1600" baseline="-25000"/>
              <a:t>3,2</a:t>
            </a:r>
            <a:r>
              <a:rPr lang="en-US" sz="1600"/>
              <a:t>  w</a:t>
            </a:r>
            <a:r>
              <a:rPr lang="en-US" sz="1600" baseline="-25000"/>
              <a:t>3,3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0  </a:t>
            </a:r>
            <a:r>
              <a:rPr lang="en-US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  <a:r>
              <a:rPr lang="en-US" baseline="-25000"/>
              <a:t>1,1</a:t>
            </a:r>
            <a:r>
              <a:rPr lang="en-US"/>
              <a:t>=0</a:t>
            </a:r>
            <a:endParaRPr lang="en-US" baseline="-2500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1,2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1,3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1,4</a:t>
            </a:r>
            <a:r>
              <a:rPr lang="en-US" dirty="0"/>
              <a:t>=0</a:t>
            </a:r>
            <a:endParaRPr lang="en-US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1,1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2,1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3,1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  </a:t>
            </a:r>
            <a:r>
              <a:rPr lang="en-US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y</a:t>
            </a:r>
            <a:endParaRPr lang="en-US" sz="1800" baseline="-2500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6AE6A86-7695-6645-902A-30785D72E2A3}"/>
              </a:ext>
            </a:extLst>
          </p:cNvPr>
          <p:cNvCxnSpPr>
            <a:cxnSpLocks/>
          </p:cNvCxnSpPr>
          <p:nvPr/>
        </p:nvCxnSpPr>
        <p:spPr>
          <a:xfrm flipV="1">
            <a:off x="6021355" y="2624000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C037BD2-BCFF-994D-BB34-95D02335DB44}"/>
              </a:ext>
            </a:extLst>
          </p:cNvPr>
          <p:cNvSpPr txBox="1"/>
          <p:nvPr/>
        </p:nvSpPr>
        <p:spPr>
          <a:xfrm>
            <a:off x="5858956" y="2874043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  <a:r>
              <a:rPr lang="en-US" baseline="-25000"/>
              <a:t>1,1</a:t>
            </a:r>
            <a:r>
              <a:rPr lang="en-US"/>
              <a:t>=0</a:t>
            </a:r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394497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0"/>
      <p:bldP spid="68" grpId="0"/>
      <p:bldP spid="71" grpId="0"/>
      <p:bldP spid="73" grpId="0"/>
      <p:bldP spid="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Shape 246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Shape 265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6" name="Shape 266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Shape 267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67" name="Shape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2" name="Shape 2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3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5.3) + max(0, 5.6)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5.3 + 5.6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10.9</a:t>
            </a:r>
          </a:p>
        </p:txBody>
      </p:sp>
      <p:sp>
        <p:nvSpPr>
          <p:cNvPr id="274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  <p:pic>
        <p:nvPicPr>
          <p:cNvPr id="34" name="Shape 169">
            <a:extLst>
              <a:ext uri="{FF2B5EF4-FFF2-40B4-BE49-F238E27FC236}">
                <a16:creationId xmlns:a16="http://schemas.microsoft.com/office/drawing/2014/main" id="{ECA41F79-7C9F-2D46-AFED-98DF3865EBD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5208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8242</TotalTime>
  <Words>3253</Words>
  <Application>Microsoft Macintosh PowerPoint</Application>
  <PresentationFormat>On-screen Show (16:9)</PresentationFormat>
  <Paragraphs>897</Paragraphs>
  <Slides>87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Cambria Math</vt:lpstr>
      <vt:lpstr>Courier</vt:lpstr>
      <vt:lpstr>Helvetica Neue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507</cp:revision>
  <dcterms:modified xsi:type="dcterms:W3CDTF">2019-11-12T10:25:54Z</dcterms:modified>
</cp:coreProperties>
</file>